
<file path=[Content_Types].xml><?xml version="1.0" encoding="utf-8"?>
<Types xmlns="http://schemas.openxmlformats.org/package/2006/content-types">
  <Default Extension="0ktyiwn9cobe93sd_vkklcgiu8p7pjkai4b9-hn27rt8diaxpbcl3vo_hatajqtw4yxbm0slqmkcpzs3akkthrjqcrwodxzisbbaymokwzyhpnlwpivpjcklggdfaboulz03ojlp" ContentType="image/0ktyiwn9cobe93sd_vkklcgiu8p7pjkai4b9-hn27rt8diaxpbcl3vo_hatajqtw4yxbm0slqmkcpzs3akkthrjqcrwodxzisbbaymokwzyhpnlwpivpjcklggdfaboulz03ojlp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9" r:id="rId10"/>
    <p:sldId id="264" r:id="rId11"/>
    <p:sldId id="266" r:id="rId12"/>
    <p:sldId id="268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9" autoAdjust="0"/>
    <p:restoredTop sz="95033" autoAdjust="0"/>
  </p:normalViewPr>
  <p:slideViewPr>
    <p:cSldViewPr snapToGrid="0" snapToObjects="1">
      <p:cViewPr varScale="1">
        <p:scale>
          <a:sx n="101" d="100"/>
          <a:sy n="101" d="100"/>
        </p:scale>
        <p:origin x="91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963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http://elearninginfographics.com/defining-personalized-learning-infographic/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https://collaborative-learning.theteamie.com/blog/9-ways-to-promote-personalised-learning-and-differentiated-instruction-through-your-lms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https://all3dp.com/2/pla-vs-pla-3d-printer-filament-compared/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http://www.northwestern.edu/searle/assessment-of-student-learning/assessment-process/index.html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https://www.pinterest.com/pin/395542779771221882/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https://blog.onebcg.com/2019/10/making-web-accessible.html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https://oer.pressbooks.pub/curriculumessentials/chapter/curriculum-integration/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https://oer.pressbooks.pub/curriculumessentials/chapter/curriculum-integration/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75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https://quint-next.blogspot.com/2021/06/iso-27001-implementation-roadmap.html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9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0ktyiwn9cobe93sd_vkklcgiu8p7pjkai4b9-hn27rt8diaxpbcl3vo_hatajqtw4yxbm0slqmkcpzs3akkthrjqcrwodxzisbbaymokwzyhpnlwpivpjcklggdfaboulz03ojl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drive.google.com/drive/folders/18rULDZJ_qyd-NriG1HWYQBbaVH_v41bM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3994" y="301526"/>
            <a:ext cx="3713062" cy="4493549"/>
            <a:chOff x="0" y="0"/>
            <a:chExt cx="2709070" cy="32785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070" cy="3278517"/>
            </a:xfrm>
            <a:custGeom>
              <a:avLst/>
              <a:gdLst/>
              <a:ahLst/>
              <a:cxnLst/>
              <a:rect l="l" t="t" r="r" b="b"/>
              <a:pathLst>
                <a:path w="2709070" h="3278517">
                  <a:moveTo>
                    <a:pt x="2584610" y="3278517"/>
                  </a:moveTo>
                  <a:lnTo>
                    <a:pt x="124460" y="3278517"/>
                  </a:lnTo>
                  <a:cubicBezTo>
                    <a:pt x="55880" y="3278517"/>
                    <a:pt x="0" y="3222637"/>
                    <a:pt x="0" y="31540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4610" y="0"/>
                  </a:lnTo>
                  <a:cubicBezTo>
                    <a:pt x="2653190" y="0"/>
                    <a:pt x="2709070" y="55880"/>
                    <a:pt x="2709070" y="124460"/>
                  </a:cubicBezTo>
                  <a:lnTo>
                    <a:pt x="2709070" y="3154057"/>
                  </a:lnTo>
                  <a:cubicBezTo>
                    <a:pt x="2709070" y="3222637"/>
                    <a:pt x="2653190" y="3278517"/>
                    <a:pt x="2584610" y="3278517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0B8047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527328" y="1803437"/>
            <a:ext cx="2044673" cy="1852859"/>
            <a:chOff x="0" y="0"/>
            <a:chExt cx="870952" cy="7892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0952" cy="789247"/>
            </a:xfrm>
            <a:custGeom>
              <a:avLst/>
              <a:gdLst/>
              <a:ahLst/>
              <a:cxnLst/>
              <a:rect l="l" t="t" r="r" b="b"/>
              <a:pathLst>
                <a:path w="870952" h="789247">
                  <a:moveTo>
                    <a:pt x="96553" y="0"/>
                  </a:moveTo>
                  <a:lnTo>
                    <a:pt x="774400" y="0"/>
                  </a:lnTo>
                  <a:cubicBezTo>
                    <a:pt x="800007" y="0"/>
                    <a:pt x="824566" y="10173"/>
                    <a:pt x="842673" y="28280"/>
                  </a:cubicBezTo>
                  <a:cubicBezTo>
                    <a:pt x="860780" y="46387"/>
                    <a:pt x="870952" y="70945"/>
                    <a:pt x="870952" y="96553"/>
                  </a:cubicBezTo>
                  <a:lnTo>
                    <a:pt x="870952" y="692694"/>
                  </a:lnTo>
                  <a:cubicBezTo>
                    <a:pt x="870952" y="746019"/>
                    <a:pt x="827724" y="789247"/>
                    <a:pt x="774400" y="789247"/>
                  </a:cubicBezTo>
                  <a:lnTo>
                    <a:pt x="96553" y="789247"/>
                  </a:lnTo>
                  <a:cubicBezTo>
                    <a:pt x="70945" y="789247"/>
                    <a:pt x="46387" y="779075"/>
                    <a:pt x="28280" y="760967"/>
                  </a:cubicBezTo>
                  <a:cubicBezTo>
                    <a:pt x="10173" y="742860"/>
                    <a:pt x="0" y="718302"/>
                    <a:pt x="0" y="692694"/>
                  </a:cubicBezTo>
                  <a:lnTo>
                    <a:pt x="0" y="96553"/>
                  </a:lnTo>
                  <a:cubicBezTo>
                    <a:pt x="0" y="43228"/>
                    <a:pt x="43228" y="0"/>
                    <a:pt x="96553" y="0"/>
                  </a:cubicBezTo>
                  <a:close/>
                </a:path>
              </a:pathLst>
            </a:custGeom>
            <a:solidFill>
              <a:srgbClr val="0B804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70952" cy="83687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500"/>
                </a:lnSpc>
              </a:pPr>
              <a:endParaRPr sz="9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527328" y="0"/>
            <a:ext cx="1843078" cy="1641527"/>
            <a:chOff x="0" y="0"/>
            <a:chExt cx="812800" cy="7239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23915"/>
            </a:xfrm>
            <a:custGeom>
              <a:avLst/>
              <a:gdLst/>
              <a:ahLst/>
              <a:cxnLst/>
              <a:rect l="l" t="t" r="r" b="b"/>
              <a:pathLst>
                <a:path w="812800" h="723915">
                  <a:moveTo>
                    <a:pt x="48306" y="0"/>
                  </a:moveTo>
                  <a:lnTo>
                    <a:pt x="764494" y="0"/>
                  </a:lnTo>
                  <a:cubicBezTo>
                    <a:pt x="791173" y="0"/>
                    <a:pt x="812800" y="21627"/>
                    <a:pt x="812800" y="48306"/>
                  </a:cubicBezTo>
                  <a:lnTo>
                    <a:pt x="812800" y="675609"/>
                  </a:lnTo>
                  <a:cubicBezTo>
                    <a:pt x="812800" y="688421"/>
                    <a:pt x="807711" y="700708"/>
                    <a:pt x="798651" y="709767"/>
                  </a:cubicBezTo>
                  <a:cubicBezTo>
                    <a:pt x="789592" y="718826"/>
                    <a:pt x="777305" y="723915"/>
                    <a:pt x="764494" y="723915"/>
                  </a:cubicBezTo>
                  <a:lnTo>
                    <a:pt x="48306" y="723915"/>
                  </a:lnTo>
                  <a:cubicBezTo>
                    <a:pt x="21627" y="723915"/>
                    <a:pt x="0" y="702288"/>
                    <a:pt x="0" y="675609"/>
                  </a:cubicBezTo>
                  <a:lnTo>
                    <a:pt x="0" y="48306"/>
                  </a:lnTo>
                  <a:cubicBezTo>
                    <a:pt x="0" y="21627"/>
                    <a:pt x="21627" y="0"/>
                    <a:pt x="48306" y="0"/>
                  </a:cubicBezTo>
                  <a:close/>
                </a:path>
              </a:pathLst>
            </a:custGeom>
            <a:blipFill>
              <a:blip r:embed="rId2"/>
              <a:stretch>
                <a:fillRect l="-16798" r="-16798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1308308"/>
            <a:ext cx="2213003" cy="1852859"/>
            <a:chOff x="0" y="0"/>
            <a:chExt cx="685704" cy="5741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85704" cy="574113"/>
            </a:xfrm>
            <a:custGeom>
              <a:avLst/>
              <a:gdLst/>
              <a:ahLst/>
              <a:cxnLst/>
              <a:rect l="l" t="t" r="r" b="b"/>
              <a:pathLst>
                <a:path w="685704" h="574113">
                  <a:moveTo>
                    <a:pt x="40231" y="0"/>
                  </a:moveTo>
                  <a:lnTo>
                    <a:pt x="645473" y="0"/>
                  </a:lnTo>
                  <a:cubicBezTo>
                    <a:pt x="656143" y="0"/>
                    <a:pt x="666376" y="4239"/>
                    <a:pt x="673920" y="11783"/>
                  </a:cubicBezTo>
                  <a:cubicBezTo>
                    <a:pt x="681465" y="19328"/>
                    <a:pt x="685704" y="29561"/>
                    <a:pt x="685704" y="40231"/>
                  </a:cubicBezTo>
                  <a:lnTo>
                    <a:pt x="685704" y="533881"/>
                  </a:lnTo>
                  <a:cubicBezTo>
                    <a:pt x="685704" y="544551"/>
                    <a:pt x="681465" y="554784"/>
                    <a:pt x="673920" y="562329"/>
                  </a:cubicBezTo>
                  <a:cubicBezTo>
                    <a:pt x="666376" y="569874"/>
                    <a:pt x="656143" y="574113"/>
                    <a:pt x="645473" y="574113"/>
                  </a:cubicBezTo>
                  <a:lnTo>
                    <a:pt x="40231" y="574113"/>
                  </a:lnTo>
                  <a:cubicBezTo>
                    <a:pt x="29561" y="574113"/>
                    <a:pt x="19328" y="569874"/>
                    <a:pt x="11783" y="562329"/>
                  </a:cubicBezTo>
                  <a:cubicBezTo>
                    <a:pt x="4239" y="554784"/>
                    <a:pt x="0" y="544551"/>
                    <a:pt x="0" y="533881"/>
                  </a:cubicBezTo>
                  <a:lnTo>
                    <a:pt x="0" y="40231"/>
                  </a:lnTo>
                  <a:cubicBezTo>
                    <a:pt x="0" y="29561"/>
                    <a:pt x="4239" y="19328"/>
                    <a:pt x="11783" y="11783"/>
                  </a:cubicBezTo>
                  <a:cubicBezTo>
                    <a:pt x="19328" y="4239"/>
                    <a:pt x="29561" y="0"/>
                    <a:pt x="40231" y="0"/>
                  </a:cubicBezTo>
                  <a:close/>
                </a:path>
              </a:pathLst>
            </a:custGeom>
            <a:blipFill>
              <a:blip r:embed="rId3"/>
              <a:stretch>
                <a:fillRect l="-24447" r="-2444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093077" y="3713446"/>
            <a:ext cx="2478924" cy="1430055"/>
            <a:chOff x="0" y="0"/>
            <a:chExt cx="768100" cy="4431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8100" cy="443106"/>
            </a:xfrm>
            <a:custGeom>
              <a:avLst/>
              <a:gdLst/>
              <a:ahLst/>
              <a:cxnLst/>
              <a:rect l="l" t="t" r="r" b="b"/>
              <a:pathLst>
                <a:path w="768100" h="443106">
                  <a:moveTo>
                    <a:pt x="35916" y="0"/>
                  </a:moveTo>
                  <a:lnTo>
                    <a:pt x="732185" y="0"/>
                  </a:lnTo>
                  <a:cubicBezTo>
                    <a:pt x="752020" y="0"/>
                    <a:pt x="768100" y="16080"/>
                    <a:pt x="768100" y="35916"/>
                  </a:cubicBezTo>
                  <a:lnTo>
                    <a:pt x="768100" y="407190"/>
                  </a:lnTo>
                  <a:cubicBezTo>
                    <a:pt x="768100" y="427026"/>
                    <a:pt x="752020" y="443106"/>
                    <a:pt x="732185" y="443106"/>
                  </a:cubicBezTo>
                  <a:lnTo>
                    <a:pt x="35916" y="443106"/>
                  </a:lnTo>
                  <a:cubicBezTo>
                    <a:pt x="26390" y="443106"/>
                    <a:pt x="17255" y="439322"/>
                    <a:pt x="10519" y="432586"/>
                  </a:cubicBezTo>
                  <a:cubicBezTo>
                    <a:pt x="3784" y="425851"/>
                    <a:pt x="0" y="416716"/>
                    <a:pt x="0" y="407190"/>
                  </a:cubicBezTo>
                  <a:lnTo>
                    <a:pt x="0" y="35916"/>
                  </a:lnTo>
                  <a:cubicBezTo>
                    <a:pt x="0" y="16080"/>
                    <a:pt x="16080" y="0"/>
                    <a:pt x="35916" y="0"/>
                  </a:cubicBezTo>
                  <a:close/>
                </a:path>
              </a:pathLst>
            </a:custGeom>
            <a:blipFill>
              <a:blip r:embed="rId4"/>
              <a:stretch>
                <a:fillRect t="-6300" b="-630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685218" y="1972439"/>
            <a:ext cx="1737708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8"/>
              </a:lnSpc>
              <a:spcBef>
                <a:spcPct val="0"/>
              </a:spcBef>
            </a:pPr>
            <a:r>
              <a:rPr lang="en-US" sz="1158" dirty="0">
                <a:solidFill>
                  <a:srgbClr val="FFFFFF"/>
                </a:solidFill>
                <a:latin typeface="Horizon Bold"/>
              </a:rPr>
              <a:t>Team details: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207530" y="2249025"/>
            <a:ext cx="3065991" cy="736448"/>
            <a:chOff x="0" y="38100"/>
            <a:chExt cx="8175975" cy="196386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8100"/>
              <a:ext cx="8175975" cy="1094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3150" b="1" spc="-403" dirty="0" err="1">
                  <a:solidFill>
                    <a:srgbClr val="FFFFFF"/>
                  </a:solidFill>
                  <a:latin typeface="Horizon"/>
                </a:rPr>
                <a:t>datathon</a:t>
              </a:r>
              <a:endParaRPr lang="en-US" sz="3150" b="1" spc="-403" dirty="0">
                <a:solidFill>
                  <a:srgbClr val="FFFFFF"/>
                </a:solidFill>
                <a:latin typeface="Horizon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19782"/>
              <a:ext cx="8175975" cy="1082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4"/>
                </a:lnSpc>
              </a:pPr>
              <a:r>
                <a:rPr lang="en-US" sz="2700" b="1" spc="138" dirty="0">
                  <a:solidFill>
                    <a:srgbClr val="FFFFFF"/>
                  </a:solidFill>
                  <a:latin typeface="Horizon"/>
                </a:rPr>
                <a:t>2.0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07530" y="3131138"/>
            <a:ext cx="3065991" cy="14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  <a:spcBef>
                <a:spcPct val="0"/>
              </a:spcBef>
            </a:pPr>
            <a:r>
              <a:rPr lang="en-US" sz="849">
                <a:solidFill>
                  <a:srgbClr val="FFFFFF"/>
                </a:solidFill>
                <a:latin typeface="Glock Grotesk"/>
              </a:rPr>
              <a:t>Where Data Science transforms Ideas into 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18711" y="1803437"/>
            <a:ext cx="843627" cy="140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0"/>
              </a:lnSpc>
            </a:pPr>
            <a:r>
              <a:rPr lang="en-US" sz="850" dirty="0">
                <a:solidFill>
                  <a:srgbClr val="FFFFFF"/>
                </a:solidFill>
                <a:latin typeface="Glock Grotesk Bold"/>
              </a:rPr>
              <a:t>presents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6015054" y="1040778"/>
            <a:ext cx="1450943" cy="707365"/>
          </a:xfrm>
          <a:custGeom>
            <a:avLst/>
            <a:gdLst/>
            <a:ahLst/>
            <a:cxnLst/>
            <a:rect l="l" t="t" r="r" b="b"/>
            <a:pathLst>
              <a:path w="2901886" h="1414730">
                <a:moveTo>
                  <a:pt x="0" y="0"/>
                </a:moveTo>
                <a:lnTo>
                  <a:pt x="2901885" y="0"/>
                </a:lnTo>
                <a:lnTo>
                  <a:pt x="2901885" y="1414730"/>
                </a:lnTo>
                <a:lnTo>
                  <a:pt x="0" y="1414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23053-E029-9FF8-DD51-D616941CC1A4}"/>
              </a:ext>
            </a:extLst>
          </p:cNvPr>
          <p:cNvSpPr txBox="1"/>
          <p:nvPr/>
        </p:nvSpPr>
        <p:spPr>
          <a:xfrm>
            <a:off x="2628900" y="2305050"/>
            <a:ext cx="1737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Ashish </a:t>
            </a:r>
            <a:r>
              <a:rPr lang="en-US" sz="1400" dirty="0" err="1">
                <a:solidFill>
                  <a:schemeClr val="bg1"/>
                </a:solidFill>
              </a:rPr>
              <a:t>Ruke</a:t>
            </a: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Anushka </a:t>
            </a:r>
            <a:r>
              <a:rPr lang="en-US" sz="1400" dirty="0" err="1">
                <a:solidFill>
                  <a:schemeClr val="bg1"/>
                </a:solidFill>
              </a:rPr>
              <a:t>Pote</a:t>
            </a: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Harshvardhan Kulkarni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ntrustadvisory.com/wp-content/uploads/2018/12/iso27001-benefi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of PLA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Initial setup and training may be required for effective implementation.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Privacy and security concerns need to be addressed when using PLA.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Ensuring equitable access to technology and internet connectivity can be a challenge.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E591C1-68FD-E3CD-810D-A742FB4828E3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elearninginfographics.com/wp-content/uploads/Defining-Personalized-Learning-Infograph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Personalised Learning Applications revolutionize education by individualizing learning experiences.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PLA enhances student engagement, motivation, and academic achievement.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With proper implementation and support, PLA can transform education for the better.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029ED2D-8AD4-844D-32F7-0B03F4C3BF93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10779" y="2364956"/>
            <a:ext cx="2922441" cy="37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4400" dirty="0">
                <a:solidFill>
                  <a:srgbClr val="FFFFFF"/>
                </a:solidFill>
                <a:latin typeface="Horizon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7517094" y="293141"/>
            <a:ext cx="1112557" cy="542395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Personalised Learning Application</a:t>
            </a:r>
            <a:endParaRPr lang="en-US" sz="3000" dirty="0">
              <a:solidFill>
                <a:srgbClr val="00B0F0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lh3.googleusercontent.com/0kTYiwn9COBE93SD_VKkLCgiU8p7PJKAI4B9-HN27RT8diaXPbcl3vO_haTAjQtw4YXbm0SLqMKcpzS3akktHrjQCrwODxzISBBAymokwzYHpNLwPivPJcKlggDFAbOulz03OjL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Personalised Learning Application (PLA) is a powerful tool for individualized education.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uses technology to tailor learning experiences to each student's unique needs.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promotes self-paced learning, engagement, and academic success.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F7F0DC-70B7-0779-056F-6A297B60B3F5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all3dp.com/wp-content/uploads/2019/12/23170845/PLA_Plu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allows students to learn at their own pace, ensuring mastery of concepts.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provides personalized feedback and recommendations for improvement.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motivates students by offering interactive and engaging learning experiences.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F264212-8DE1-4320-0D5B-5EC572B503D5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Features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280160"/>
            <a:ext cx="6132526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Adaptive assessments in PLA help identify students' strengths and weaknesses.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PLA offers a variety of multimedia resources to cater to different learning styles.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PLA tracks students' progress and provides real-time data for teachers and parents.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853711-053A-B8A8-A2D6-00922A228A8C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.pinimg.com/originals/a8/8d/4f/a88d4f073abd21be474cf8fa82d5e91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Customization in PLA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allows students to choose their own learning paths and goals.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offers personalized content based on students' interests and preferences.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adjusts difficulty levels based on students' performance and prior knowledge.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C890F1D-1073-2365-F19B-1958FD08DEE9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1.bp.blogspot.com/-rhwdSqKoW9o/XbqrKfa0WPI/AAAAAAAAAJM/5f5uWfDLPWgzSH7GLghPlgxb_SvuZqMGwCLcBGAsYHQ/s1600/Linkedin%2BPosts%2B%252826%25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Accessibility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can be accessed anytime and anywhere through mobile devices and computers.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provides opportunities for students with different abilities.</a:t>
            </a:r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</a:t>
            </a:r>
            <a:r>
              <a:rPr lang="en-US" sz="1600" dirty="0" err="1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optimises</a:t>
            </a:r>
            <a:r>
              <a:rPr lang="en-US" sz="1600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 difficulty levels for each student in various courses.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DCE7F84-1D2B-4208-2392-861CDE7E3B18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oer.pressbooks.pub/app/uploads/sites/18/2020/11/Screenshot-2020-11-08-at-20.55.20.png"/>
          <p:cNvPicPr>
            <a:picLocks noChangeAspect="1"/>
          </p:cNvPicPr>
          <p:nvPr/>
        </p:nvPicPr>
        <p:blipFill rotWithShape="1">
          <a:blip r:embed="rId3"/>
          <a:srcRect r="59412" b="36069"/>
          <a:stretch/>
        </p:blipFill>
        <p:spPr>
          <a:xfrm>
            <a:off x="6831550" y="1626649"/>
            <a:ext cx="1670102" cy="20460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Implementation of PLA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3EA00D8-A3E8-CA33-DAE6-66B2F0E397A5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04DA4-7E60-42EE-F294-318F16C32789}"/>
              </a:ext>
            </a:extLst>
          </p:cNvPr>
          <p:cNvSpPr txBox="1"/>
          <p:nvPr/>
        </p:nvSpPr>
        <p:spPr>
          <a:xfrm>
            <a:off x="793488" y="1312039"/>
            <a:ext cx="5531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500" dirty="0">
                <a:solidFill>
                  <a:schemeClr val="bg1"/>
                </a:solidFill>
                <a:latin typeface="Söhne"/>
              </a:rPr>
              <a:t>Technologies used:</a:t>
            </a:r>
          </a:p>
          <a:p>
            <a:pPr algn="l"/>
            <a:endParaRPr lang="en-IN" sz="15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IN" sz="1500" b="1" i="0" dirty="0">
                <a:solidFill>
                  <a:srgbClr val="D1D5DB"/>
                </a:solidFill>
                <a:effectLst/>
                <a:latin typeface="Söhne"/>
              </a:rPr>
              <a:t>Flask:</a:t>
            </a:r>
            <a:endParaRPr lang="en-IN" sz="15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500" b="1" i="0" dirty="0">
                <a:solidFill>
                  <a:srgbClr val="D1D5DB"/>
                </a:solidFill>
                <a:effectLst/>
                <a:latin typeface="Söhne"/>
              </a:rPr>
              <a:t>Backend Framework:</a:t>
            </a:r>
            <a:r>
              <a:rPr lang="en-IN" sz="1500" b="0" i="0" dirty="0">
                <a:solidFill>
                  <a:srgbClr val="D1D5DB"/>
                </a:solidFill>
                <a:effectLst/>
                <a:latin typeface="Söhne"/>
              </a:rPr>
              <a:t> Utilized Flask, a lightweight and flexible Python web framework.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500" b="1" i="0" dirty="0">
                <a:solidFill>
                  <a:srgbClr val="D1D5DB"/>
                </a:solidFill>
                <a:effectLst/>
                <a:latin typeface="Söhne"/>
              </a:rPr>
              <a:t>Routing and API Handling:</a:t>
            </a:r>
            <a:r>
              <a:rPr lang="en-IN" sz="1500" b="0" i="0" dirty="0">
                <a:solidFill>
                  <a:srgbClr val="D1D5DB"/>
                </a:solidFill>
                <a:effectLst/>
                <a:latin typeface="Söhne"/>
              </a:rPr>
              <a:t> Employed Flask to define routes and handle API requests for user interactions.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IN" sz="1500" b="1" i="0" dirty="0">
                <a:solidFill>
                  <a:srgbClr val="D1D5DB"/>
                </a:solidFill>
                <a:effectLst/>
                <a:latin typeface="Söhne"/>
              </a:rPr>
              <a:t>HTML and CSS:</a:t>
            </a:r>
            <a:endParaRPr lang="en-IN" sz="15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500" b="1" i="0" dirty="0">
                <a:solidFill>
                  <a:srgbClr val="D1D5DB"/>
                </a:solidFill>
                <a:effectLst/>
                <a:latin typeface="Söhne"/>
              </a:rPr>
              <a:t>User Interface (UI) Design:</a:t>
            </a:r>
            <a:r>
              <a:rPr lang="en-IN" sz="1500" b="0" i="0" dirty="0">
                <a:solidFill>
                  <a:srgbClr val="D1D5DB"/>
                </a:solidFill>
                <a:effectLst/>
                <a:latin typeface="Söhne"/>
              </a:rPr>
              <a:t> HTML used to structure the content, while CSS employed for styling and layout.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IN" sz="1500" b="1" i="0" dirty="0">
                <a:solidFill>
                  <a:srgbClr val="D1D5DB"/>
                </a:solidFill>
                <a:effectLst/>
                <a:latin typeface="Söhne"/>
              </a:rPr>
              <a:t>Responsive Design:</a:t>
            </a:r>
            <a:r>
              <a:rPr lang="en-IN" sz="1500" b="0" i="0" dirty="0">
                <a:solidFill>
                  <a:srgbClr val="D1D5DB"/>
                </a:solidFill>
                <a:effectLst/>
                <a:latin typeface="Söhne"/>
              </a:rPr>
              <a:t> Ensured a responsive design for seamless user experience across various devices.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B0F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Source code and Demonstration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3EA00D8-A3E8-CA33-DAE6-66B2F0E397A5}"/>
              </a:ext>
            </a:extLst>
          </p:cNvPr>
          <p:cNvSpPr/>
          <p:nvPr/>
        </p:nvSpPr>
        <p:spPr>
          <a:xfrm>
            <a:off x="6918887" y="0"/>
            <a:ext cx="2225113" cy="1084789"/>
          </a:xfrm>
          <a:custGeom>
            <a:avLst/>
            <a:gdLst/>
            <a:ahLst/>
            <a:cxnLst/>
            <a:rect l="l" t="t" r="r" b="b"/>
            <a:pathLst>
              <a:path w="2225113" h="1084789">
                <a:moveTo>
                  <a:pt x="0" y="0"/>
                </a:moveTo>
                <a:lnTo>
                  <a:pt x="2225113" y="0"/>
                </a:lnTo>
                <a:lnTo>
                  <a:pt x="2225113" y="1084789"/>
                </a:lnTo>
                <a:lnTo>
                  <a:pt x="0" y="1084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04DA4-7E60-42EE-F294-318F16C32789}"/>
              </a:ext>
            </a:extLst>
          </p:cNvPr>
          <p:cNvSpPr txBox="1"/>
          <p:nvPr/>
        </p:nvSpPr>
        <p:spPr>
          <a:xfrm>
            <a:off x="793488" y="1312039"/>
            <a:ext cx="5531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500" dirty="0">
                <a:solidFill>
                  <a:schemeClr val="bg1"/>
                </a:solidFill>
                <a:latin typeface="Söhne"/>
              </a:rPr>
              <a:t>You can find the all the relevant files as well as a video demonstration </a:t>
            </a:r>
            <a:r>
              <a:rPr lang="en-IN" sz="1500" dirty="0">
                <a:solidFill>
                  <a:schemeClr val="bg1"/>
                </a:solidFill>
                <a:latin typeface="Söhne"/>
                <a:hlinkClick r:id="rId4"/>
              </a:rPr>
              <a:t>right here</a:t>
            </a:r>
            <a:r>
              <a:rPr lang="en-IN" sz="1500" dirty="0">
                <a:solidFill>
                  <a:schemeClr val="bg1"/>
                </a:solidFill>
                <a:latin typeface="Söhne"/>
              </a:rPr>
              <a:t>.</a:t>
            </a:r>
            <a:endParaRPr lang="en-IN" sz="15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1026" name="Picture 2" descr="Python PPT Presentation Template and Google Slides">
            <a:extLst>
              <a:ext uri="{FF2B5EF4-FFF2-40B4-BE49-F238E27FC236}">
                <a16:creationId xmlns:a16="http://schemas.microsoft.com/office/drawing/2014/main" id="{4774DC8C-6866-5F18-0AA7-98E849F6A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r="46820"/>
          <a:stretch/>
        </p:blipFill>
        <p:spPr bwMode="auto">
          <a:xfrm>
            <a:off x="5267246" y="1688639"/>
            <a:ext cx="3770956" cy="345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7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540</Words>
  <Application>Microsoft Office PowerPoint</Application>
  <PresentationFormat>On-screen Show (16:9)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Glock Grotesk</vt:lpstr>
      <vt:lpstr>Glock Grotesk Bold</vt:lpstr>
      <vt:lpstr>Horizon</vt:lpstr>
      <vt:lpstr>Horizon Bold</vt:lpstr>
      <vt:lpstr>Optima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Personalised Learning Application</dc:title>
  <dc:subject>Personalised Learning Application</dc:subject>
  <dc:creator>SlideMake.com</dc:creator>
  <cp:lastModifiedBy>Harshvardhan Kulkarni</cp:lastModifiedBy>
  <cp:revision>3</cp:revision>
  <dcterms:created xsi:type="dcterms:W3CDTF">2024-02-01T14:47:57Z</dcterms:created>
  <dcterms:modified xsi:type="dcterms:W3CDTF">2024-02-01T15:24:09Z</dcterms:modified>
</cp:coreProperties>
</file>